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258" r:id="rId16"/>
    <p:sldId id="262" r:id="rId17"/>
    <p:sldId id="259" r:id="rId18"/>
    <p:sldId id="336" r:id="rId19"/>
    <p:sldId id="337" r:id="rId20"/>
    <p:sldId id="338" r:id="rId21"/>
    <p:sldId id="263" r:id="rId22"/>
    <p:sldId id="264" r:id="rId23"/>
    <p:sldId id="265" r:id="rId24"/>
    <p:sldId id="266" r:id="rId25"/>
    <p:sldId id="268" r:id="rId26"/>
    <p:sldId id="269" r:id="rId27"/>
    <p:sldId id="270" r:id="rId28"/>
    <p:sldId id="271" r:id="rId29"/>
    <p:sldId id="339" r:id="rId30"/>
    <p:sldId id="276" r:id="rId31"/>
    <p:sldId id="289" r:id="rId32"/>
    <p:sldId id="288" r:id="rId33"/>
    <p:sldId id="290" r:id="rId34"/>
    <p:sldId id="291" r:id="rId35"/>
    <p:sldId id="292" r:id="rId36"/>
    <p:sldId id="293" r:id="rId37"/>
    <p:sldId id="296" r:id="rId38"/>
    <p:sldId id="297" r:id="rId39"/>
    <p:sldId id="298" r:id="rId40"/>
    <p:sldId id="299" r:id="rId41"/>
    <p:sldId id="301" r:id="rId42"/>
    <p:sldId id="300" r:id="rId43"/>
    <p:sldId id="304" r:id="rId44"/>
    <p:sldId id="305" r:id="rId45"/>
    <p:sldId id="306" r:id="rId46"/>
    <p:sldId id="307" r:id="rId47"/>
    <p:sldId id="308" r:id="rId48"/>
    <p:sldId id="302" r:id="rId49"/>
    <p:sldId id="309" r:id="rId50"/>
    <p:sldId id="310" r:id="rId51"/>
    <p:sldId id="311" r:id="rId52"/>
    <p:sldId id="312" r:id="rId53"/>
    <p:sldId id="313" r:id="rId54"/>
    <p:sldId id="341" r:id="rId55"/>
    <p:sldId id="342" r:id="rId56"/>
    <p:sldId id="343" r:id="rId57"/>
    <p:sldId id="344" r:id="rId58"/>
    <p:sldId id="345" r:id="rId59"/>
    <p:sldId id="346" r:id="rId60"/>
    <p:sldId id="347" r:id="rId61"/>
    <p:sldId id="348" r:id="rId62"/>
    <p:sldId id="316" r:id="rId63"/>
    <p:sldId id="317" r:id="rId64"/>
    <p:sldId id="318" r:id="rId65"/>
    <p:sldId id="320" r:id="rId66"/>
    <p:sldId id="321" r:id="rId67"/>
    <p:sldId id="322" r:id="rId68"/>
    <p:sldId id="323" r:id="rId69"/>
    <p:sldId id="324" r:id="rId70"/>
    <p:sldId id="325" r:id="rId71"/>
    <p:sldId id="326" r:id="rId72"/>
    <p:sldId id="329" r:id="rId73"/>
    <p:sldId id="330" r:id="rId74"/>
    <p:sldId id="331" r:id="rId75"/>
    <p:sldId id="333" r:id="rId76"/>
    <p:sldId id="334" r:id="rId77"/>
    <p:sldId id="267" r:id="rId78"/>
    <p:sldId id="335" r:id="rId7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8E632-9095-4E7A-981C-0EC90F676ADA}" v="516" dt="2019-01-24T21:34:26.14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99" d="100"/>
          <a:sy n="99" d="100"/>
        </p:scale>
        <p:origin x="571" y="179"/>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13/10/2019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13/10/2019</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77</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13/10/2019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13/10/2019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13/10/2019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13/10/2019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13/10/2019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13/10/2019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13/10/2019</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13/10/2019</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13/10/2019</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jpe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49.svg"/><Relationship Id="rId5" Type="http://schemas.openxmlformats.org/officeDocument/2006/relationships/hyperlink" Target="https://www.remix3d.com/details/G009SVJ2MKFP" TargetMode="External"/><Relationship Id="rId10" Type="http://schemas.openxmlformats.org/officeDocument/2006/relationships/image" Target="../media/image48.png"/><Relationship Id="rId4" Type="http://schemas.microsoft.com/office/2017/06/relationships/model3d" Target="../media/model3d2.glb"/><Relationship Id="rId9"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IR receiver </a:t>
            </a:r>
            <a:r>
              <a:rPr lang="it-IT" dirty="0" err="1"/>
              <a:t>module</a:t>
            </a:r>
            <a:endParaRPr lang="it-IT" dirty="0"/>
          </a:p>
          <a:p>
            <a:pPr lvl="1"/>
            <a:r>
              <a:rPr lang="it-IT" dirty="0" err="1"/>
              <a:t>Basically</a:t>
            </a:r>
            <a:r>
              <a:rPr lang="it-IT" dirty="0"/>
              <a:t> a TL1838 </a:t>
            </a:r>
            <a:r>
              <a:rPr lang="it-IT" dirty="0" err="1"/>
              <a:t>Infrared</a:t>
            </a:r>
            <a:r>
              <a:rPr lang="it-IT" dirty="0"/>
              <a:t> Receiver </a:t>
            </a:r>
            <a:r>
              <a:rPr lang="it-IT" dirty="0" err="1"/>
              <a:t>mounted</a:t>
            </a:r>
            <a:r>
              <a:rPr lang="it-IT" dirty="0"/>
              <a:t> on a </a:t>
            </a:r>
            <a:r>
              <a:rPr lang="it-IT" dirty="0" err="1"/>
              <a:t>pcb</a:t>
            </a:r>
            <a:r>
              <a:rPr lang="it-IT" dirty="0"/>
              <a:t> + LED to signal incoming IR </a:t>
            </a:r>
            <a:r>
              <a:rPr lang="it-IT" dirty="0" err="1"/>
              <a:t>message</a:t>
            </a:r>
            <a:endParaRPr lang="it-IT" dirty="0"/>
          </a:p>
          <a:p>
            <a:pPr lvl="1"/>
            <a:r>
              <a:rPr lang="it-IT" dirty="0" err="1"/>
              <a:t>Allows</a:t>
            </a:r>
            <a:r>
              <a:rPr lang="it-IT" dirty="0"/>
              <a:t> car to </a:t>
            </a:r>
            <a:r>
              <a:rPr lang="it-IT" dirty="0" err="1"/>
              <a:t>receive</a:t>
            </a:r>
            <a:r>
              <a:rPr lang="it-IT" dirty="0"/>
              <a:t> </a:t>
            </a:r>
            <a:r>
              <a:rPr lang="it-IT" dirty="0" err="1"/>
              <a:t>signals</a:t>
            </a:r>
            <a:r>
              <a:rPr lang="it-IT" dirty="0"/>
              <a:t> from </a:t>
            </a:r>
            <a:r>
              <a:rPr lang="it-IT" dirty="0" err="1"/>
              <a:t>any</a:t>
            </a:r>
            <a:r>
              <a:rPr lang="it-IT" dirty="0"/>
              <a:t> cheap IR </a:t>
            </a:r>
            <a:r>
              <a:rPr lang="it-IT" dirty="0" err="1"/>
              <a:t>transmitter</a:t>
            </a:r>
            <a:r>
              <a:rPr lang="it-IT" dirty="0"/>
              <a:t>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a:t>
            </a:r>
            <a:r>
              <a:rPr lang="en-US" b="1" dirty="0"/>
              <a:t>U2</a:t>
            </a:r>
            <a:r>
              <a:rPr lang="en-US" dirty="0"/>
              <a:t> module that has the </a:t>
            </a:r>
            <a:r>
              <a:rPr lang="en-US" b="1" dirty="0"/>
              <a:t>IR</a:t>
            </a:r>
            <a:r>
              <a:rPr lang="en-US" dirty="0"/>
              <a:t>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pic>
        <p:nvPicPr>
          <p:cNvPr id="9" name="Immagine 8">
            <a:extLst>
              <a:ext uri="{FF2B5EF4-FFF2-40B4-BE49-F238E27FC236}">
                <a16:creationId xmlns:a16="http://schemas.microsoft.com/office/drawing/2014/main" id="{59DC4C60-506B-457D-B4EF-20B9796FB74A}"/>
              </a:ext>
            </a:extLst>
          </p:cNvPr>
          <p:cNvPicPr>
            <a:picLocks noChangeAspect="1"/>
          </p:cNvPicPr>
          <p:nvPr/>
        </p:nvPicPr>
        <p:blipFill rotWithShape="1">
          <a:blip r:embed="rId2">
            <a:clrChange>
              <a:clrFrom>
                <a:srgbClr val="FFFFFF"/>
              </a:clrFrom>
              <a:clrTo>
                <a:srgbClr val="FFFFFF">
                  <a:alpha val="0"/>
                </a:srgbClr>
              </a:clrTo>
            </a:clrChange>
          </a:blip>
          <a:srcRect t="915" b="1"/>
          <a:stretch/>
        </p:blipFill>
        <p:spPr>
          <a:xfrm>
            <a:off x="1521902" y="1196848"/>
            <a:ext cx="8617161" cy="5378703"/>
          </a:xfrm>
          <a:prstGeom prst="rect">
            <a:avLst/>
          </a:prstGeom>
        </p:spPr>
      </p:pic>
      <p:sp>
        <p:nvSpPr>
          <p:cNvPr id="3" name="CasellaDiTesto 2">
            <a:extLst>
              <a:ext uri="{FF2B5EF4-FFF2-40B4-BE49-F238E27FC236}">
                <a16:creationId xmlns:a16="http://schemas.microsoft.com/office/drawing/2014/main" id="{976A06BF-CA23-4C07-AAA8-4FD2EA6AD257}"/>
              </a:ext>
            </a:extLst>
          </p:cNvPr>
          <p:cNvSpPr txBox="1"/>
          <p:nvPr/>
        </p:nvSpPr>
        <p:spPr>
          <a:xfrm>
            <a:off x="3951606" y="2224366"/>
            <a:ext cx="1504936" cy="430887"/>
          </a:xfrm>
          <a:prstGeom prst="rect">
            <a:avLst/>
          </a:prstGeom>
          <a:noFill/>
        </p:spPr>
        <p:txBody>
          <a:bodyPr wrap="square" rtlCol="0">
            <a:spAutoFit/>
          </a:bodyPr>
          <a:lstStyle/>
          <a:p>
            <a:pPr algn="ctr"/>
            <a:r>
              <a:rPr lang="en-US" sz="1100" dirty="0"/>
              <a:t>Multiple Feedback</a:t>
            </a:r>
          </a:p>
          <a:p>
            <a:pPr algn="ctr"/>
            <a:r>
              <a:rPr lang="en-US" sz="1100" dirty="0"/>
              <a:t>Band-pass Filter</a:t>
            </a: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 to the transmitter module</a:t>
            </a:r>
          </a:p>
          <a:p>
            <a:r>
              <a:rPr lang="en-US" dirty="0"/>
              <a:t>Squelch control (i.e. cutting receiver during transmission in order to avoid bogus echoes)</a:t>
            </a:r>
          </a:p>
          <a:p>
            <a:r>
              <a:rPr lang="en-US" dirty="0"/>
              <a:t>Receiving processed signal by the filtering part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pPr marL="0" indent="0">
              <a:buFont typeface="Arial" pitchFamily="34" charset="0"/>
              <a:buNone/>
            </a:pPr>
            <a:r>
              <a:rPr lang="en-US" dirty="0"/>
              <a:t>Quad op-amp (low grade 1MHz unity gain bandwidth device)</a:t>
            </a:r>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458765" y="4014347"/>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1938992"/>
          </a:xfrm>
          <a:prstGeom prst="rect">
            <a:avLst/>
          </a:prstGeom>
          <a:noFill/>
        </p:spPr>
        <p:txBody>
          <a:bodyPr wrap="square" rtlCol="0">
            <a:spAutoFit/>
          </a:bodyPr>
          <a:lstStyle/>
          <a:p>
            <a:pPr algn="just"/>
            <a:r>
              <a:rPr lang="en-US" sz="2000" dirty="0"/>
              <a:t>First stage is an inverting amplifier of the </a:t>
            </a:r>
            <a:r>
              <a:rPr lang="en-US" sz="2000" b="1" dirty="0"/>
              <a:t>RX transducer signal</a:t>
            </a:r>
            <a:r>
              <a:rPr lang="en-US" sz="2000" dirty="0"/>
              <a:t>, with gain around </a:t>
            </a:r>
            <a:r>
              <a:rPr lang="en-US" sz="2000" b="1" dirty="0"/>
              <a:t>5.6</a:t>
            </a:r>
            <a:r>
              <a:rPr lang="en-US" sz="2000" dirty="0"/>
              <a:t> (allowing for tolerances). The output is attenuated with reference to mid-rail.</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458765" y="3016163"/>
            <a:ext cx="3977898" cy="707886"/>
          </a:xfrm>
          <a:prstGeom prst="rect">
            <a:avLst/>
          </a:prstGeom>
          <a:noFill/>
        </p:spPr>
        <p:txBody>
          <a:bodyPr wrap="square" rtlCol="0">
            <a:spAutoFit/>
          </a:bodyPr>
          <a:lstStyle/>
          <a:p>
            <a:pPr algn="just"/>
            <a:r>
              <a:rPr lang="en-US" sz="2000" dirty="0"/>
              <a:t>Third stage is another amplifier with gain of approximately </a:t>
            </a:r>
            <a:r>
              <a:rPr lang="en-US" sz="2000" b="1" dirty="0"/>
              <a:t>10</a:t>
            </a:r>
            <a:r>
              <a:rPr lang="en-US" sz="2000" dirty="0"/>
              <a:t>.</a:t>
            </a:r>
          </a:p>
        </p:txBody>
      </p:sp>
      <p:sp>
        <p:nvSpPr>
          <p:cNvPr id="2" name="CasellaDiTesto 1">
            <a:extLst>
              <a:ext uri="{FF2B5EF4-FFF2-40B4-BE49-F238E27FC236}">
                <a16:creationId xmlns:a16="http://schemas.microsoft.com/office/drawing/2014/main" id="{62E4F347-3215-4444-9DC8-6A8CA42663DF}"/>
              </a:ext>
            </a:extLst>
          </p:cNvPr>
          <p:cNvSpPr txBox="1"/>
          <p:nvPr/>
        </p:nvSpPr>
        <p:spPr>
          <a:xfrm>
            <a:off x="6458765" y="1520215"/>
            <a:ext cx="3977898" cy="1323439"/>
          </a:xfrm>
          <a:prstGeom prst="rect">
            <a:avLst/>
          </a:prstGeom>
          <a:noFill/>
        </p:spPr>
        <p:txBody>
          <a:bodyPr wrap="square" rtlCol="0">
            <a:spAutoFit/>
          </a:bodyPr>
          <a:lstStyle/>
          <a:p>
            <a:r>
              <a:rPr lang="en-US" sz="2000" dirty="0"/>
              <a:t>Second stage is a bandpass filter hopefully with tolerances </a:t>
            </a:r>
            <a:r>
              <a:rPr lang="en-US" sz="2000" b="1" dirty="0" err="1"/>
              <a:t>centred</a:t>
            </a:r>
            <a:r>
              <a:rPr lang="en-US" sz="2000" b="1" dirty="0"/>
              <a:t> around 40 kHz</a:t>
            </a:r>
            <a:r>
              <a:rPr lang="en-US" sz="2000" dirty="0"/>
              <a:t> the frequency of the emitted pulses.</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Buzzer</a:t>
            </a:r>
            <a:r>
              <a:rPr lang="en-US" dirty="0"/>
              <a:t>)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err="1"/>
              <a:t>npn</a:t>
            </a:r>
            <a:r>
              <a:rPr lang="en-US" b="1" dirty="0"/>
              <a:t> transistor</a:t>
            </a:r>
            <a:r>
              <a:rPr lang="en-US" dirty="0"/>
              <a:t> that acts as a switch on the I/O pin.</a:t>
            </a:r>
          </a:p>
          <a:p>
            <a:pPr marL="0" indent="0" algn="just">
              <a:buNone/>
            </a:pPr>
            <a:r>
              <a:rPr lang="en-US" dirty="0"/>
              <a:t>The Active Buzzer has a built-in oscillating source that will make a precise sound wave when electrified.</a:t>
            </a:r>
          </a:p>
        </p:txBody>
      </p:sp>
      <p:pic>
        <p:nvPicPr>
          <p:cNvPr id="3" name="Immagine 2">
            <a:extLst>
              <a:ext uri="{FF2B5EF4-FFF2-40B4-BE49-F238E27FC236}">
                <a16:creationId xmlns:a16="http://schemas.microsoft.com/office/drawing/2014/main" id="{39C9BDB3-8D2A-4C98-AF20-874383DF36B5}"/>
              </a:ext>
            </a:extLst>
          </p:cNvPr>
          <p:cNvPicPr>
            <a:picLocks noChangeAspect="1"/>
          </p:cNvPicPr>
          <p:nvPr/>
        </p:nvPicPr>
        <p:blipFill rotWithShape="1">
          <a:blip r:embed="rId2">
            <a:clrChange>
              <a:clrFrom>
                <a:srgbClr val="FFFFFF"/>
              </a:clrFrom>
              <a:clrTo>
                <a:srgbClr val="FFFFFF">
                  <a:alpha val="0"/>
                </a:srgbClr>
              </a:clrTo>
            </a:clrChange>
          </a:blip>
          <a:srcRect l="770" r="28000"/>
          <a:stretch/>
        </p:blipFill>
        <p:spPr>
          <a:xfrm>
            <a:off x="723899" y="2285999"/>
            <a:ext cx="5301818" cy="3114675"/>
          </a:xfrm>
          <a:prstGeom prst="rect">
            <a:avLst/>
          </a:prstGeom>
        </p:spPr>
      </p:pic>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(~300GHz) </a:t>
            </a:r>
            <a:r>
              <a:rPr lang="it-IT" dirty="0" err="1"/>
              <a:t>Receiver</a:t>
            </a:r>
            <a:r>
              <a:rPr lang="it-IT" dirty="0"/>
              <a:t> 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a:t>
            </a:r>
            <a:r>
              <a:rPr lang="it-IT" b="0" dirty="0" err="1">
                <a:ln w="0"/>
                <a:solidFill>
                  <a:schemeClr val="accent1"/>
                </a:solidFill>
                <a:effectLst>
                  <a:outerShdw blurRad="38100" dist="25400" dir="5400000" algn="ctr" rotWithShape="0">
                    <a:srgbClr val="6E747A">
                      <a:alpha val="43000"/>
                    </a:srgbClr>
                  </a:outerShdw>
                </a:effectLst>
              </a:rPr>
              <a:t>odissey</a:t>
            </a:r>
            <a:r>
              <a:rPr lang="it-IT" b="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pins on the shield, </a:t>
            </a:r>
            <a:r>
              <a:rPr lang="it-IT" dirty="0" err="1"/>
              <a:t>corresponding</a:t>
            </a:r>
            <a:r>
              <a:rPr lang="it-IT" dirty="0"/>
              <a:t> to the pins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err="1"/>
              <a:t>We</a:t>
            </a:r>
            <a:r>
              <a:rPr lang="it-IT" dirty="0"/>
              <a:t>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Quickest</a:t>
            </a:r>
            <a:r>
              <a:rPr lang="it-IT" b="1" dirty="0"/>
              <a:t> </a:t>
            </a:r>
            <a:r>
              <a:rPr lang="it-IT" b="1"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was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a:t>
            </a:r>
            <a:r>
              <a:rPr lang="it-IT" dirty="0" err="1"/>
              <a:t>order</a:t>
            </a:r>
            <a:r>
              <a:rPr lang="it-IT" dirty="0"/>
              <a:t> to have more </a:t>
            </a:r>
            <a:r>
              <a:rPr lang="it-IT" dirty="0" err="1"/>
              <a:t>valid</a:t>
            </a:r>
            <a:r>
              <a:rPr lang="it-IT" dirty="0"/>
              <a:t> </a:t>
            </a:r>
            <a:r>
              <a:rPr lang="it-IT" dirty="0" err="1"/>
              <a:t>sources</a:t>
            </a:r>
            <a:r>
              <a:rPr lang="it-IT" dirty="0"/>
              <a:t> to support </a:t>
            </a:r>
            <a:r>
              <a:rPr lang="it-IT" dirty="0" err="1"/>
              <a:t>this</a:t>
            </a:r>
            <a:r>
              <a:rPr lang="it-IT" dirty="0"/>
              <a:t> </a:t>
            </a:r>
            <a:r>
              <a:rPr lang="it-IT" dirty="0" err="1"/>
              <a:t>assertion</a:t>
            </a:r>
            <a:r>
              <a:rPr lang="it-IT" dirty="0"/>
              <a:t>. I </a:t>
            </a:r>
            <a:r>
              <a:rPr lang="it-IT" dirty="0" err="1"/>
              <a:t>decided</a:t>
            </a:r>
            <a:r>
              <a:rPr lang="it-IT" dirty="0"/>
              <a:t> to look more into it.</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1602678" y="4391229"/>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dirty="0"/>
              <a:t>With the </a:t>
            </a:r>
            <a:r>
              <a:rPr lang="it-IT" dirty="0" err="1"/>
              <a:t>benediction</a:t>
            </a:r>
            <a:r>
              <a:rPr lang="it-IT" dirty="0"/>
              <a:t> of the </a:t>
            </a:r>
            <a:r>
              <a:rPr lang="it-IT" dirty="0" err="1"/>
              <a:t>Espressif</a:t>
            </a:r>
            <a:r>
              <a:rPr lang="it-IT" dirty="0"/>
              <a:t> CEO </a:t>
            </a:r>
            <a:r>
              <a:rPr lang="it-IT" dirty="0" err="1"/>
              <a:t>himself</a:t>
            </a:r>
            <a:r>
              <a:rPr lang="it-IT" dirty="0"/>
              <a:t> </a:t>
            </a:r>
            <a:r>
              <a:rPr lang="it-IT" dirty="0" err="1"/>
              <a:t>we</a:t>
            </a:r>
            <a:r>
              <a:rPr lang="it-IT" dirty="0"/>
              <a:t> </a:t>
            </a:r>
            <a:r>
              <a:rPr lang="it-IT" dirty="0" err="1"/>
              <a:t>could</a:t>
            </a:r>
            <a:r>
              <a:rPr lang="it-IT" dirty="0"/>
              <a:t> </a:t>
            </a:r>
            <a:r>
              <a:rPr lang="it-IT" dirty="0" err="1"/>
              <a:t>connect</a:t>
            </a:r>
            <a:r>
              <a:rPr lang="it-IT" dirty="0"/>
              <a:t> the ESP8266 to 5V </a:t>
            </a:r>
            <a:r>
              <a:rPr lang="it-IT" dirty="0" err="1"/>
              <a:t>logic</a:t>
            </a:r>
            <a:r>
              <a:rPr lang="it-IT" dirty="0"/>
              <a:t> </a:t>
            </a:r>
            <a:r>
              <a:rPr lang="it-IT" dirty="0" err="1"/>
              <a:t>without</a:t>
            </a:r>
            <a:r>
              <a:rPr lang="it-IT" dirty="0"/>
              <a:t> </a:t>
            </a:r>
            <a:r>
              <a:rPr lang="it-IT" dirty="0" err="1"/>
              <a:t>any</a:t>
            </a:r>
            <a:r>
              <a:rPr lang="it-IT" dirty="0"/>
              <a:t> </a:t>
            </a:r>
            <a:r>
              <a:rPr lang="it-IT" dirty="0" err="1"/>
              <a:t>worries</a:t>
            </a:r>
            <a:endParaRPr lang="it-IT" dirty="0"/>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dirty="0"/>
              <a:t>Can </a:t>
            </a:r>
            <a:r>
              <a:rPr lang="it-IT" dirty="0" err="1"/>
              <a:t>we</a:t>
            </a:r>
            <a:r>
              <a:rPr lang="it-IT" dirty="0"/>
              <a:t> </a:t>
            </a:r>
            <a:r>
              <a:rPr lang="it-IT" dirty="0" err="1"/>
              <a:t>finally</a:t>
            </a:r>
            <a:r>
              <a:rPr lang="it-IT" dirty="0"/>
              <a:t>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dirty="0"/>
              <a:t>To be </a:t>
            </a:r>
            <a:r>
              <a:rPr lang="it-IT" dirty="0" err="1"/>
              <a:t>programmed</a:t>
            </a:r>
            <a:r>
              <a:rPr lang="it-IT" dirty="0"/>
              <a:t> </a:t>
            </a:r>
            <a:r>
              <a:rPr lang="it-IT" dirty="0" err="1"/>
              <a:t>using</a:t>
            </a:r>
            <a:r>
              <a:rPr lang="it-IT" dirty="0"/>
              <a:t> the Arduino IDE, the ESP8266 needs the </a:t>
            </a:r>
            <a:r>
              <a:rPr lang="it-IT" b="1" dirty="0"/>
              <a:t>AT Firmware </a:t>
            </a:r>
            <a:r>
              <a:rPr lang="it-IT" dirty="0"/>
              <a:t>by </a:t>
            </a:r>
            <a:r>
              <a:rPr lang="it-IT" dirty="0" err="1"/>
              <a:t>Espressif</a:t>
            </a:r>
            <a:endParaRPr lang="it-IT" b="1" dirty="0"/>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So far </a:t>
            </a:r>
            <a:r>
              <a:rPr lang="it-IT" dirty="0" err="1"/>
              <a:t>seems</a:t>
            </a:r>
            <a:r>
              <a:rPr lang="it-IT" dirty="0"/>
              <a:t> easy!</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a:ln w="0"/>
                <a:solidFill>
                  <a:schemeClr val="accent1"/>
                </a:solidFill>
                <a:effectLst>
                  <a:outerShdw blurRad="38100" dist="25400" dir="5400000" algn="ctr" rotWithShape="0">
                    <a:srgbClr val="6E747A">
                      <a:alpha val="43000"/>
                    </a:srgbClr>
                  </a:outerShdw>
                </a:effectLst>
              </a:rPr>
              <a:t>but...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a:t>
            </a:r>
            <a:r>
              <a:rPr lang="it-IT" dirty="0" err="1"/>
              <a:t>have</a:t>
            </a:r>
            <a:r>
              <a:rPr lang="it-IT" dirty="0"/>
              <a:t>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is</a:t>
            </a:r>
            <a:r>
              <a:rPr lang="it-IT" dirty="0"/>
              <a:t> </a:t>
            </a:r>
            <a:r>
              <a:rPr lang="it-IT" dirty="0" err="1"/>
              <a:t>there</a:t>
            </a:r>
            <a:r>
              <a:rPr lang="it-IT" dirty="0"/>
              <a:t> </a:t>
            </a:r>
            <a:r>
              <a:rPr lang="it-IT" dirty="0" err="1"/>
              <a:t>another</a:t>
            </a:r>
            <a:r>
              <a:rPr lang="it-IT" dirty="0"/>
              <a:t> way?</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a:t>If </a:t>
            </a:r>
            <a:r>
              <a:rPr lang="it-IT" dirty="0" err="1"/>
              <a:t>we</a:t>
            </a:r>
            <a:r>
              <a:rPr lang="it-IT" dirty="0"/>
              <a:t> </a:t>
            </a:r>
            <a:r>
              <a:rPr lang="it-IT" dirty="0" err="1"/>
              <a:t>ignore</a:t>
            </a:r>
            <a:r>
              <a:rPr lang="it-IT" dirty="0"/>
              <a:t> the power-</a:t>
            </a:r>
            <a:r>
              <a:rPr lang="it-IT" dirty="0" err="1"/>
              <a:t>related</a:t>
            </a:r>
            <a:r>
              <a:rPr lang="it-IT" dirty="0"/>
              <a:t> </a:t>
            </a:r>
            <a:r>
              <a:rPr lang="it-IT" dirty="0" err="1"/>
              <a:t>parts</a:t>
            </a:r>
            <a:r>
              <a:rPr lang="it-IT" dirty="0"/>
              <a:t> of the </a:t>
            </a:r>
            <a:r>
              <a:rPr lang="it-IT" dirty="0" err="1"/>
              <a:t>interface</a:t>
            </a:r>
            <a:r>
              <a:rPr lang="it-IT" dirty="0"/>
              <a:t>...</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We</a:t>
            </a:r>
            <a:r>
              <a:rPr lang="it-IT" dirty="0"/>
              <a:t> </a:t>
            </a:r>
            <a:r>
              <a:rPr lang="it-IT" dirty="0" err="1"/>
              <a:t>find</a:t>
            </a:r>
            <a:r>
              <a:rPr lang="it-IT" dirty="0"/>
              <a:t>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2"/>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3"/>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looks </a:t>
            </a:r>
            <a:r>
              <a:rPr lang="it-IT" u="sng" dirty="0"/>
              <a:t>good</a:t>
            </a:r>
            <a:r>
              <a:rPr lang="it-IT" dirty="0"/>
              <a:t> </a:t>
            </a:r>
            <a:r>
              <a:rPr lang="it-IT" dirty="0" err="1"/>
              <a:t>if</a:t>
            </a:r>
            <a:r>
              <a:rPr lang="it-IT" dirty="0"/>
              <a:t> we have a </a:t>
            </a:r>
            <a:r>
              <a:rPr lang="it-IT" dirty="0" err="1"/>
              <a:t>socketed</a:t>
            </a:r>
            <a:r>
              <a:rPr lang="it-IT" dirty="0"/>
              <a:t> controller like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But the Mega has a </a:t>
            </a:r>
            <a:r>
              <a:rPr lang="it-IT" dirty="0" err="1"/>
              <a:t>soldered</a:t>
            </a:r>
            <a:r>
              <a:rPr lang="it-IT" dirty="0"/>
              <a:t> </a:t>
            </a:r>
            <a:r>
              <a:rPr lang="it-IT" b="1" dirty="0"/>
              <a:t>ATMEGA2560 </a:t>
            </a:r>
            <a:r>
              <a:rPr lang="it-IT" dirty="0"/>
              <a:t>controller that </a:t>
            </a:r>
            <a:r>
              <a:rPr lang="it-IT" dirty="0" err="1"/>
              <a:t>might</a:t>
            </a:r>
            <a:r>
              <a:rPr lang="it-IT" dirty="0"/>
              <a:t> be a </a:t>
            </a:r>
            <a:r>
              <a:rPr lang="it-IT" dirty="0" err="1"/>
              <a:t>little</a:t>
            </a:r>
            <a:r>
              <a:rPr lang="it-IT" dirty="0"/>
              <a:t> bit </a:t>
            </a:r>
            <a:r>
              <a:rPr lang="it-IT" dirty="0" err="1"/>
              <a:t>impractical</a:t>
            </a:r>
            <a:r>
              <a:rPr lang="it-IT" dirty="0"/>
              <a:t> to remove.</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a:t>If we </a:t>
            </a:r>
            <a:r>
              <a:rPr lang="it-IT" dirty="0" err="1"/>
              <a:t>can’t</a:t>
            </a:r>
            <a:r>
              <a:rPr lang="it-IT" dirty="0"/>
              <a:t> remove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a:t>
            </a:r>
            <a:r>
              <a:rPr lang="it-IT" b="1" dirty="0"/>
              <a:t>RESET</a:t>
            </a:r>
            <a:r>
              <a:rPr lang="it-IT" dirty="0"/>
              <a: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dirty="0"/>
              <a:t>Of </a:t>
            </a:r>
            <a:r>
              <a:rPr lang="it-IT" dirty="0" err="1"/>
              <a:t>course</a:t>
            </a:r>
            <a:r>
              <a:rPr lang="it-IT" dirty="0"/>
              <a:t>, </a:t>
            </a:r>
            <a:r>
              <a:rPr lang="it-IT" dirty="0" err="1"/>
              <a:t>when</a:t>
            </a:r>
            <a:r>
              <a:rPr lang="it-IT" dirty="0"/>
              <a:t> everything </a:t>
            </a:r>
            <a:r>
              <a:rPr lang="it-IT" dirty="0" err="1"/>
              <a:t>works</a:t>
            </a:r>
            <a:r>
              <a:rPr lang="it-IT" dirty="0"/>
              <a:t>, something </a:t>
            </a:r>
            <a:r>
              <a:rPr lang="it-IT" dirty="0" err="1"/>
              <a:t>unexpected</a:t>
            </a:r>
            <a:r>
              <a:rPr lang="it-IT" dirty="0"/>
              <a:t> </a:t>
            </a:r>
            <a:r>
              <a:rPr lang="it-IT" dirty="0" err="1"/>
              <a:t>happens</a:t>
            </a:r>
            <a:r>
              <a:rPr lang="it-IT" dirty="0"/>
              <a:t>.</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382517" y="1565276"/>
            <a:ext cx="277540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and I fried everything</a:t>
            </a:r>
            <a:endParaRPr lang="it-IT" dirty="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After </a:t>
            </a:r>
            <a:r>
              <a:rPr lang="it-IT" dirty="0" err="1">
                <a:ln w="0"/>
                <a:solidFill>
                  <a:schemeClr val="accent1"/>
                </a:solidFill>
                <a:effectLst>
                  <a:outerShdw blurRad="38100" dist="25400" dir="5400000" algn="ctr" rotWithShape="0">
                    <a:srgbClr val="6E747A">
                      <a:alpha val="43000"/>
                    </a:srgbClr>
                  </a:outerShdw>
                </a:effectLst>
              </a:rPr>
              <a:t>repeating</a:t>
            </a:r>
            <a:r>
              <a:rPr lang="it-IT" dirty="0">
                <a:ln w="0"/>
                <a:solidFill>
                  <a:schemeClr val="accent1"/>
                </a:solidFill>
                <a:effectLst>
                  <a:outerShdw blurRad="38100" dist="25400" dir="5400000" algn="ctr" rotWithShape="0">
                    <a:srgbClr val="6E747A">
                      <a:alpha val="43000"/>
                    </a:srgbClr>
                  </a:outerShdw>
                </a:effectLst>
              </a:rPr>
              <a:t> the </a:t>
            </a:r>
            <a:r>
              <a:rPr lang="it-IT" dirty="0" err="1">
                <a:ln w="0"/>
                <a:solidFill>
                  <a:schemeClr val="accent1"/>
                </a:solidFill>
                <a:effectLst>
                  <a:outerShdw blurRad="38100" dist="25400" dir="5400000" algn="ctr" rotWithShape="0">
                    <a:srgbClr val="6E747A">
                      <a:alpha val="43000"/>
                    </a:srgbClr>
                  </a:outerShdw>
                </a:effectLst>
              </a:rPr>
              <a:t>same</a:t>
            </a:r>
            <a:r>
              <a:rPr lang="it-IT" dirty="0">
                <a:ln w="0"/>
                <a:solidFill>
                  <a:schemeClr val="accent1"/>
                </a:solidFill>
                <a:effectLst>
                  <a:outerShdw blurRad="38100" dist="25400" dir="5400000" algn="ctr" rotWithShape="0">
                    <a:srgbClr val="6E747A">
                      <a:alpha val="43000"/>
                    </a:srgbClr>
                  </a:outerShdw>
                </a:effectLst>
              </a:rPr>
              <a:t> operation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least</a:t>
            </a:r>
            <a:r>
              <a:rPr lang="it-IT" dirty="0">
                <a:ln w="0"/>
                <a:solidFill>
                  <a:schemeClr val="accent1"/>
                </a:solidFill>
                <a:effectLst>
                  <a:outerShdw blurRad="38100" dist="25400" dir="5400000" algn="ctr" rotWithShape="0">
                    <a:srgbClr val="6E747A">
                      <a:alpha val="43000"/>
                    </a:srgbClr>
                  </a:outerShdw>
                </a:effectLst>
              </a:rPr>
              <a:t> 10 </a:t>
            </a:r>
            <a:r>
              <a:rPr lang="it-IT" dirty="0" err="1">
                <a:ln w="0"/>
                <a:solidFill>
                  <a:schemeClr val="accent1"/>
                </a:solidFill>
                <a:effectLst>
                  <a:outerShdw blurRad="38100" dist="25400" dir="5400000" algn="ctr" rotWithShape="0">
                    <a:srgbClr val="6E747A">
                      <a:alpha val="43000"/>
                    </a:srgbClr>
                  </a:outerShdw>
                </a:effectLst>
              </a:rPr>
              <a:t>times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accidentally</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shorted</a:t>
            </a:r>
            <a:r>
              <a:rPr lang="it-IT" dirty="0">
                <a:ln w="0"/>
                <a:solidFill>
                  <a:schemeClr val="accent1"/>
                </a:solidFill>
                <a:effectLst>
                  <a:outerShdw blurRad="38100" dist="25400" dir="5400000" algn="ctr" rotWithShape="0">
                    <a:srgbClr val="6E747A">
                      <a:alpha val="43000"/>
                    </a:srgbClr>
                  </a:outerShdw>
                </a:effectLst>
              </a:rPr>
              <a:t> a </a:t>
            </a:r>
            <a:r>
              <a:rPr lang="it-IT" dirty="0" err="1">
                <a:ln w="0"/>
                <a:solidFill>
                  <a:schemeClr val="accent1"/>
                </a:solidFill>
                <a:effectLst>
                  <a:outerShdw blurRad="38100" dist="25400" dir="5400000" algn="ctr" rotWithShape="0">
                    <a:srgbClr val="6E747A">
                      <a:alpha val="43000"/>
                    </a:srgbClr>
                  </a:outerShdw>
                </a:effectLst>
              </a:rPr>
              <a:t>different</a:t>
            </a:r>
            <a:r>
              <a:rPr lang="it-IT" dirty="0">
                <a:ln w="0"/>
                <a:solidFill>
                  <a:schemeClr val="accent1"/>
                </a:solidFill>
                <a:effectLst>
                  <a:outerShdw blurRad="38100" dist="25400" dir="5400000" algn="ctr" rotWithShape="0">
                    <a:srgbClr val="6E747A">
                      <a:alpha val="43000"/>
                    </a:srgbClr>
                  </a:outerShdw>
                </a:effectLst>
              </a:rPr>
              <a:t> pin to </a:t>
            </a:r>
            <a:r>
              <a:rPr lang="it-IT" dirty="0" err="1">
                <a:ln w="0"/>
                <a:solidFill>
                  <a:schemeClr val="accent1"/>
                </a:solidFill>
                <a:effectLst>
                  <a:outerShdw blurRad="38100" dist="25400" dir="5400000" algn="ctr" rotWithShape="0">
                    <a:srgbClr val="6E747A">
                      <a:alpha val="43000"/>
                    </a:srgbClr>
                  </a:outerShdw>
                </a:effectLst>
              </a:rPr>
              <a:t>ground</a:t>
            </a:r>
            <a:r>
              <a:rPr lang="it-IT" dirty="0">
                <a:ln w="0"/>
                <a:solidFill>
                  <a:schemeClr val="accent1"/>
                </a:solidFill>
                <a:effectLst>
                  <a:outerShdw blurRad="38100" dist="25400" dir="5400000" algn="ctr" rotWithShape="0">
                    <a:srgbClr val="6E747A">
                      <a:alpha val="43000"/>
                    </a:srgbClr>
                  </a:outerShdw>
                </a:effectLst>
              </a:rPr>
              <a:t>.</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dirty="0" err="1"/>
              <a:t>This</a:t>
            </a:r>
            <a:r>
              <a:rPr lang="it-IT" dirty="0"/>
              <a:t> short </a:t>
            </a:r>
            <a:r>
              <a:rPr lang="it-IT" dirty="0" err="1"/>
              <a:t>circuit</a:t>
            </a:r>
            <a:r>
              <a:rPr lang="it-IT" dirty="0"/>
              <a:t> </a:t>
            </a:r>
            <a:r>
              <a:rPr lang="it-IT" dirty="0" err="1"/>
              <a:t>fried</a:t>
            </a:r>
            <a:r>
              <a:rPr lang="it-IT" dirty="0"/>
              <a:t> the </a:t>
            </a:r>
            <a:r>
              <a:rPr lang="it-IT" dirty="0" err="1"/>
              <a:t>poor</a:t>
            </a:r>
            <a:r>
              <a:rPr lang="it-IT" dirty="0"/>
              <a:t> controller…</a:t>
            </a:r>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dirty="0">
                <a:ln w="0"/>
              </a:rPr>
              <a:t>Option #1: trash it and </a:t>
            </a:r>
            <a:r>
              <a:rPr lang="it-IT" b="1" dirty="0" err="1">
                <a:ln w="0"/>
              </a:rPr>
              <a:t>replace</a:t>
            </a:r>
            <a:r>
              <a:rPr lang="it-IT" b="1" dirty="0">
                <a:ln w="0"/>
              </a:rPr>
              <a:t> it</a:t>
            </a:r>
          </a:p>
          <a:p>
            <a:pPr lvl="1" algn="just"/>
            <a:r>
              <a:rPr lang="it-IT" dirty="0">
                <a:ln w="0"/>
              </a:rPr>
              <a:t>and change it with a more </a:t>
            </a:r>
            <a:r>
              <a:rPr lang="it-IT" dirty="0" err="1">
                <a:ln w="0"/>
              </a:rPr>
              <a:t>reasonable</a:t>
            </a:r>
            <a:r>
              <a:rPr lang="it-IT" dirty="0">
                <a:ln w="0"/>
              </a:rPr>
              <a:t> board, like the </a:t>
            </a:r>
            <a:r>
              <a:rPr lang="it-IT" dirty="0" err="1">
                <a:ln w="0"/>
              </a:rPr>
              <a:t>NodeMCU</a:t>
            </a:r>
            <a:r>
              <a:rPr lang="it-IT" dirty="0">
                <a:ln w="0"/>
              </a:rPr>
              <a:t>, that </a:t>
            </a:r>
            <a:r>
              <a:rPr lang="it-IT" dirty="0" err="1">
                <a:ln w="0"/>
              </a:rPr>
              <a:t>has</a:t>
            </a:r>
            <a:r>
              <a:rPr lang="it-IT" dirty="0">
                <a:ln w="0"/>
              </a:rPr>
              <a:t> </a:t>
            </a:r>
            <a:r>
              <a:rPr lang="it-IT" dirty="0" err="1">
                <a:ln w="0"/>
              </a:rPr>
              <a:t>its</a:t>
            </a:r>
            <a:r>
              <a:rPr lang="it-IT" dirty="0">
                <a:ln w="0"/>
              </a:rPr>
              <a:t> </a:t>
            </a:r>
            <a:r>
              <a:rPr lang="it-IT" dirty="0" err="1">
                <a:ln w="0"/>
              </a:rPr>
              <a:t>own</a:t>
            </a:r>
            <a:r>
              <a:rPr lang="it-IT" dirty="0">
                <a:ln w="0"/>
              </a:rPr>
              <a:t> USB UART hardware.</a:t>
            </a:r>
          </a:p>
          <a:p>
            <a:pPr algn="just"/>
            <a:r>
              <a:rPr lang="it-IT" b="1" dirty="0">
                <a:ln w="0"/>
              </a:rPr>
              <a:t>Option #2: the hard way</a:t>
            </a:r>
          </a:p>
          <a:p>
            <a:pPr lvl="1" algn="just"/>
            <a:r>
              <a:rPr lang="it-IT" dirty="0">
                <a:ln w="0"/>
              </a:rPr>
              <a:t>Order just the ESP8266 controller, </a:t>
            </a:r>
            <a:r>
              <a:rPr lang="it-IT" dirty="0" err="1">
                <a:ln w="0"/>
              </a:rPr>
              <a:t>without</a:t>
            </a:r>
            <a:r>
              <a:rPr lang="it-IT" dirty="0">
                <a:ln w="0"/>
              </a:rPr>
              <a:t> </a:t>
            </a:r>
            <a:r>
              <a:rPr lang="it-IT" dirty="0" err="1">
                <a:ln w="0"/>
              </a:rPr>
              <a:t>any</a:t>
            </a:r>
            <a:r>
              <a:rPr lang="it-IT" dirty="0">
                <a:ln w="0"/>
              </a:rPr>
              <a:t> additional hardware, and </a:t>
            </a:r>
            <a:r>
              <a:rPr lang="it-IT" dirty="0" err="1">
                <a:ln w="0"/>
              </a:rPr>
              <a:t>substitute</a:t>
            </a:r>
            <a:r>
              <a:rPr lang="it-IT" dirty="0">
                <a:ln w="0"/>
              </a:rPr>
              <a:t> it to the </a:t>
            </a:r>
            <a:r>
              <a:rPr lang="it-IT" dirty="0" err="1">
                <a:ln w="0"/>
              </a:rPr>
              <a:t>fried</a:t>
            </a:r>
            <a:r>
              <a:rPr lang="it-IT" dirty="0">
                <a:ln w="0"/>
              </a:rPr>
              <a:t>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n w="0"/>
                <a:solidFill>
                  <a:schemeClr val="accent1"/>
                </a:solidFill>
                <a:effectLst>
                  <a:outerShdw blurRad="38100" dist="25400" dir="5400000" algn="ctr" rotWithShape="0">
                    <a:srgbClr val="6E747A">
                      <a:alpha val="43000"/>
                    </a:srgbClr>
                  </a:outerShdw>
                </a:effectLst>
              </a:rPr>
              <a:t>guess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which</a:t>
            </a:r>
            <a:r>
              <a:rPr lang="it-IT" dirty="0">
                <a:ln w="0"/>
                <a:solidFill>
                  <a:schemeClr val="accent1"/>
                </a:solidFill>
                <a:effectLst>
                  <a:outerShdw blurRad="38100" dist="25400" dir="5400000" algn="ctr" rotWithShape="0">
                    <a:srgbClr val="6E747A">
                      <a:alpha val="43000"/>
                    </a:srgbClr>
                  </a:outerShdw>
                </a:effectLst>
              </a:rPr>
              <a:t> way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went</a:t>
            </a:r>
            <a:r>
              <a:rPr lang="it-IT" dirty="0">
                <a:ln w="0"/>
                <a:solidFill>
                  <a:schemeClr val="accent1"/>
                </a:solidFill>
                <a:effectLst>
                  <a:outerShdw blurRad="38100" dist="25400" dir="5400000" algn="ctr" rotWithShape="0">
                    <a:srgbClr val="6E747A">
                      <a:alpha val="43000"/>
                    </a:srgbClr>
                  </a:outerShdw>
                </a:effectLst>
              </a:rPr>
              <a:t>...</a:t>
            </a: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a:t>(we actually ordered both, but it was just a bit more than a week before Christmas and the NodeMCU parcel was </a:t>
            </a:r>
            <a:r>
              <a:rPr lang="it-IT" b="1"/>
              <a:t>LOST, </a:t>
            </a:r>
            <a:r>
              <a:rPr lang="it-IT"/>
              <a:t>until a day after we took the hard way)</a:t>
            </a:r>
            <a:endParaRPr lang="it-IT" dirty="0"/>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dirty="0" err="1"/>
              <a:t>We</a:t>
            </a:r>
            <a:r>
              <a:rPr lang="it-IT" dirty="0"/>
              <a:t> </a:t>
            </a:r>
            <a:r>
              <a:rPr lang="it-IT" dirty="0" err="1"/>
              <a:t>had</a:t>
            </a:r>
            <a:r>
              <a:rPr lang="it-IT" dirty="0"/>
              <a:t> to </a:t>
            </a:r>
            <a:r>
              <a:rPr lang="it-IT" dirty="0" err="1"/>
              <a:t>slightly</a:t>
            </a:r>
            <a:r>
              <a:rPr lang="it-IT" dirty="0"/>
              <a:t> change the </a:t>
            </a:r>
            <a:r>
              <a:rPr lang="it-IT" dirty="0" err="1"/>
              <a:t>flashing</a:t>
            </a:r>
            <a:r>
              <a:rPr lang="it-IT" dirty="0"/>
              <a:t> settings </a:t>
            </a:r>
            <a:r>
              <a:rPr lang="it-IT" dirty="0" err="1"/>
              <a:t>because</a:t>
            </a:r>
            <a:r>
              <a:rPr lang="it-IT" dirty="0"/>
              <a:t> the new chip was a </a:t>
            </a:r>
            <a:r>
              <a:rPr lang="it-IT" b="1" dirty="0" err="1"/>
              <a:t>different</a:t>
            </a:r>
            <a:r>
              <a:rPr lang="it-IT" b="1" dirty="0"/>
              <a:t> </a:t>
            </a:r>
            <a:r>
              <a:rPr lang="it-IT" b="1" dirty="0" err="1"/>
              <a:t>revision</a:t>
            </a:r>
            <a:r>
              <a:rPr lang="it-IT" b="1" dirty="0"/>
              <a:t> </a:t>
            </a:r>
            <a:r>
              <a:rPr lang="it-IT" dirty="0"/>
              <a:t>(</a:t>
            </a:r>
            <a:r>
              <a:rPr lang="it-IT" dirty="0" err="1"/>
              <a:t>took</a:t>
            </a:r>
            <a:r>
              <a:rPr lang="it-IT" dirty="0"/>
              <a:t> some trial and </a:t>
            </a:r>
            <a:r>
              <a:rPr lang="it-IT" dirty="0" err="1"/>
              <a:t>error</a:t>
            </a:r>
            <a:r>
              <a:rPr lang="it-IT" dirty="0"/>
              <a:t> to figure out) </a:t>
            </a:r>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For </a:t>
            </a:r>
            <a:r>
              <a:rPr lang="it-IT" dirty="0" err="1"/>
              <a:t>when</a:t>
            </a:r>
            <a:r>
              <a:rPr lang="it-IT" dirty="0"/>
              <a:t> </a:t>
            </a:r>
            <a:r>
              <a:rPr lang="it-IT" dirty="0" err="1"/>
              <a:t>we</a:t>
            </a:r>
            <a:r>
              <a:rPr lang="it-IT" dirty="0"/>
              <a:t> need </a:t>
            </a:r>
            <a:r>
              <a:rPr lang="it-IT" dirty="0" err="1"/>
              <a:t>different</a:t>
            </a:r>
            <a:r>
              <a:rPr lang="it-IT" dirty="0"/>
              <a:t> </a:t>
            </a:r>
            <a:r>
              <a:rPr lang="it-IT" dirty="0" err="1"/>
              <a:t>voltages</a:t>
            </a:r>
            <a:r>
              <a:rPr lang="it-IT" dirty="0"/>
              <a:t>, </a:t>
            </a:r>
            <a:r>
              <a:rPr lang="it-IT" dirty="0" err="1"/>
              <a:t>we</a:t>
            </a:r>
            <a:r>
              <a:rPr lang="it-IT" dirty="0"/>
              <a:t> can </a:t>
            </a:r>
            <a:r>
              <a:rPr lang="it-IT" dirty="0" err="1"/>
              <a:t>theoretically</a:t>
            </a:r>
            <a:r>
              <a:rPr lang="it-IT" dirty="0"/>
              <a:t> </a:t>
            </a:r>
            <a:r>
              <a:rPr lang="it-IT" dirty="0" err="1"/>
              <a:t>implement</a:t>
            </a:r>
            <a:r>
              <a:rPr lang="it-IT" dirty="0"/>
              <a:t> </a:t>
            </a:r>
            <a:r>
              <a:rPr lang="it-IT" dirty="0" err="1"/>
              <a:t>our</a:t>
            </a:r>
            <a:r>
              <a:rPr lang="it-IT" dirty="0"/>
              <a:t> PWM routine, but </a:t>
            </a:r>
            <a:r>
              <a:rPr lang="it-IT" dirty="0" err="1"/>
              <a:t>this</a:t>
            </a:r>
            <a:r>
              <a:rPr lang="it-IT" dirty="0"/>
              <a:t> has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a:t>In </a:t>
            </a:r>
            <a:r>
              <a:rPr lang="it-IT" dirty="0" err="1"/>
              <a:t>Conclusion</a:t>
            </a:r>
            <a:r>
              <a:rPr lang="it-IT" dirty="0"/>
              <a:t>:</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r>
              <a:rPr lang="it-IT" dirty="0"/>
              <a:t>.</a:t>
            </a:r>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r>
              <a:rPr lang="it-IT" b="1" dirty="0"/>
              <a:t>.</a:t>
            </a:r>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b="1" dirty="0"/>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dirty="0"/>
              <a:t>If you </a:t>
            </a:r>
            <a:r>
              <a:rPr lang="it-IT" dirty="0" err="1"/>
              <a:t>buy</a:t>
            </a:r>
            <a:r>
              <a:rPr lang="it-IT" dirty="0"/>
              <a:t> the </a:t>
            </a:r>
            <a:r>
              <a:rPr lang="it-IT" dirty="0" err="1"/>
              <a:t>cheapest</a:t>
            </a:r>
            <a:r>
              <a:rPr lang="it-IT" dirty="0"/>
              <a:t> </a:t>
            </a:r>
            <a:r>
              <a:rPr lang="it-IT" dirty="0" err="1"/>
              <a:t>parts</a:t>
            </a:r>
            <a:r>
              <a:rPr lang="it-IT" dirty="0"/>
              <a:t>,</a:t>
            </a:r>
            <a:r>
              <a:rPr lang="it-IT" b="1" dirty="0"/>
              <a:t> </a:t>
            </a:r>
            <a:r>
              <a:rPr lang="it-IT" dirty="0"/>
              <a:t>you </a:t>
            </a:r>
            <a:r>
              <a:rPr lang="it-IT" dirty="0" err="1"/>
              <a:t>will</a:t>
            </a:r>
            <a:r>
              <a:rPr lang="it-IT" dirty="0"/>
              <a:t> (have to) </a:t>
            </a:r>
            <a:r>
              <a:rPr lang="it-IT" dirty="0" err="1"/>
              <a:t>learn</a:t>
            </a:r>
            <a:r>
              <a:rPr lang="it-IT" dirty="0"/>
              <a:t> a lot  in the </a:t>
            </a:r>
            <a:r>
              <a:rPr lang="it-IT" dirty="0" err="1"/>
              <a:t>process</a:t>
            </a:r>
            <a:endParaRPr lang="it-IT" dirty="0"/>
          </a:p>
          <a:p>
            <a:pPr marL="742950" lvl="1" indent="-285750" algn="just">
              <a:buFont typeface="Arial" panose="020B0604020202020204" pitchFamily="34" charset="0"/>
              <a:buChar char="•"/>
            </a:pPr>
            <a:r>
              <a:rPr lang="it-IT" dirty="0"/>
              <a:t>But, </a:t>
            </a:r>
            <a:r>
              <a:rPr lang="it-IT" dirty="0" err="1"/>
              <a:t>at</a:t>
            </a:r>
            <a:r>
              <a:rPr lang="it-IT" dirty="0"/>
              <a:t> </a:t>
            </a:r>
            <a:r>
              <a:rPr lang="it-IT" dirty="0" err="1"/>
              <a:t>least</a:t>
            </a:r>
            <a:r>
              <a:rPr lang="it-IT" dirty="0"/>
              <a:t> in the electronics world, you should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new knowledge.</a:t>
            </a:r>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a:t>
            </a:r>
            <a:r>
              <a:rPr lang="it-IT" dirty="0" err="1"/>
              <a:t>your</a:t>
            </a:r>
            <a:r>
              <a:rPr lang="it-IT" dirty="0"/>
              <a:t> </a:t>
            </a:r>
            <a:r>
              <a:rPr lang="it-IT" dirty="0" err="1"/>
              <a:t>fried</a:t>
            </a:r>
            <a:r>
              <a:rPr lang="it-IT" dirty="0"/>
              <a:t> controllers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2736</TotalTime>
  <Words>4556</Words>
  <Application>Microsoft Office PowerPoint</Application>
  <PresentationFormat>Widescreen</PresentationFormat>
  <Paragraphs>427</Paragraphs>
  <Slides>78</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78</vt:i4>
      </vt:variant>
    </vt:vector>
  </HeadingPairs>
  <TitlesOfParts>
    <vt:vector size="81"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 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Filippo Maria Castelli - filippo.castelli4@studio.unibo.it</cp:lastModifiedBy>
  <cp:revision>93</cp:revision>
  <dcterms:created xsi:type="dcterms:W3CDTF">2018-12-05T20:38:14Z</dcterms:created>
  <dcterms:modified xsi:type="dcterms:W3CDTF">2019-10-13T20:09:24Z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